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Cabin" pitchFamily="2" charset="77"/>
      <p:regular r:id="rId16"/>
    </p:embeddedFont>
    <p:embeddedFont>
      <p:font typeface="Unbounded" pitchFamily="2" charset="77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51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37724" y="2713673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PharmaFlow: Data-Driven Supply Chain Insights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448067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Explore PharmaFlow’s end-to-end platform for pharmaceutical shipment analytics.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13290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Team Neptune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0428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Shipment Mode &amp; Freight Cost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231946" y="32039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699510"/>
            <a:ext cx="4210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Missing shipment modes set to “Unknown,” freight costs zeroed if null.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21266" y="402216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582269" y="32039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KPI Metrics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82269" y="3699510"/>
            <a:ext cx="4210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Total shipments and mode percentage breakdowns displayed.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72306" y="402216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582269" y="5650587"/>
            <a:ext cx="303847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Cost Visualization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82269" y="6146125"/>
            <a:ext cx="4210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Horizontal bar chart compares average freight cost by mode.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72306" y="567320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0350" y="5650587"/>
            <a:ext cx="31977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Seasonality Trends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837724" y="6146125"/>
            <a:ext cx="4210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Line charts show weekly and monthly freight cost patterns.</a:t>
            </a:r>
            <a:endParaRPr lang="en-US" sz="18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21266" y="567320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D38FDEB-6F84-6C07-685B-6B58C2892FC9}"/>
              </a:ext>
            </a:extLst>
          </p:cNvPr>
          <p:cNvSpPr/>
          <p:nvPr/>
        </p:nvSpPr>
        <p:spPr>
          <a:xfrm>
            <a:off x="12862323" y="7816453"/>
            <a:ext cx="1635918" cy="317500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72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647" y="3630811"/>
            <a:ext cx="7632383" cy="665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Streamlit Web Interface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91647" y="4635222"/>
            <a:ext cx="6410563" cy="128230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17746" y="4861322"/>
            <a:ext cx="2966799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Unified Dashboard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17746" y="5329476"/>
            <a:ext cx="595836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Single-page app with branded title and service buttons.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309" y="4635222"/>
            <a:ext cx="6410563" cy="128230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54409" y="4861322"/>
            <a:ext cx="3004304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Service Navigation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654409" y="5329476"/>
            <a:ext cx="595836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Buttons link to chatbot, forecasting, price prediction, and more.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1647" y="6143625"/>
            <a:ext cx="6410563" cy="128230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17746" y="6369725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 Styling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17746" y="6837878"/>
            <a:ext cx="595836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CSS injected for consistent branding and hover effects.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309" y="6143625"/>
            <a:ext cx="6410563" cy="128230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654409" y="6369725"/>
            <a:ext cx="291631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Developer Friendly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654409" y="6837878"/>
            <a:ext cx="595836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Easy to extend by adding services and renderer functions.</a:t>
            </a:r>
            <a:endParaRPr lang="en-US" sz="175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9357E20-1D70-FBC8-598D-071A8EF037F6}"/>
              </a:ext>
            </a:extLst>
          </p:cNvPr>
          <p:cNvSpPr/>
          <p:nvPr/>
        </p:nvSpPr>
        <p:spPr>
          <a:xfrm>
            <a:off x="12862323" y="7816453"/>
            <a:ext cx="1635918" cy="317500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5120"/>
            <a:ext cx="86683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 and Learnings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0478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Quality: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Handling inconsistencies and filling gaps was critical for accuracy.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Method Selection: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Balancing trade-offs and tuning models required deep experimentation.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98133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Scalability: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Models designed to be efficient and robust on the platform.</a:t>
            </a:r>
            <a:endParaRPr lang="en-US" sz="185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5C6E59D-2599-B53B-0E20-86CC01C52716}"/>
              </a:ext>
            </a:extLst>
          </p:cNvPr>
          <p:cNvSpPr/>
          <p:nvPr/>
        </p:nvSpPr>
        <p:spPr>
          <a:xfrm>
            <a:off x="12862323" y="7816453"/>
            <a:ext cx="1635918" cy="317500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33184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welcome your questions and look forward to the discussion.</a:t>
            </a:r>
            <a:endParaRPr lang="en-US" sz="185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BCAEFF-648E-6E59-DA98-C2BB5F7D19C2}"/>
              </a:ext>
            </a:extLst>
          </p:cNvPr>
          <p:cNvSpPr/>
          <p:nvPr/>
        </p:nvSpPr>
        <p:spPr>
          <a:xfrm>
            <a:off x="12862323" y="7816453"/>
            <a:ext cx="1635918" cy="317500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12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5421" y="624126"/>
            <a:ext cx="7665958" cy="1242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 &amp; Cleaning Process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25421" y="2182892"/>
            <a:ext cx="7665958" cy="1197292"/>
          </a:xfrm>
          <a:prstGeom prst="roundRect">
            <a:avLst>
              <a:gd name="adj" fmla="val 2645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36519" y="2393990"/>
            <a:ext cx="2484239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Dataset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36519" y="2831187"/>
            <a:ext cx="7243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2,800+ shipments across 35 countries, multiple products and vendors.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25421" y="3591282"/>
            <a:ext cx="7665958" cy="1197292"/>
          </a:xfrm>
          <a:prstGeom prst="roundRect">
            <a:avLst>
              <a:gd name="adj" fmla="val 2645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436519" y="3802380"/>
            <a:ext cx="2484239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Insights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436519" y="4239578"/>
            <a:ext cx="7243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Focused on delivery patterns, shipment costs, Delays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5421" y="4999673"/>
            <a:ext cx="7665958" cy="1197292"/>
          </a:xfrm>
          <a:prstGeom prst="roundRect">
            <a:avLst>
              <a:gd name="adj" fmla="val 2645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36519" y="5210770"/>
            <a:ext cx="2484239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Cleaning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36519" y="5647968"/>
            <a:ext cx="7243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Standardized dates, numeric coercion, outlier capping, and missing value fills.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25421" y="6408063"/>
            <a:ext cx="7665958" cy="1197292"/>
          </a:xfrm>
          <a:prstGeom prst="roundRect">
            <a:avLst>
              <a:gd name="adj" fmla="val 2645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36519" y="6619161"/>
            <a:ext cx="278689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Category Handling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436519" y="7056358"/>
            <a:ext cx="7243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Missing categorical data replaced with “Unknown” to preserve rows.</a:t>
            </a:r>
            <a:endParaRPr lang="en-US" sz="165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DC43133-203B-2EF3-2405-76E3CD9A6A7F}"/>
              </a:ext>
            </a:extLst>
          </p:cNvPr>
          <p:cNvSpPr/>
          <p:nvPr/>
        </p:nvSpPr>
        <p:spPr>
          <a:xfrm>
            <a:off x="12862323" y="7816453"/>
            <a:ext cx="1635918" cy="317500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2484" y="646271"/>
            <a:ext cx="7124462" cy="691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Operational Insights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822484" y="1807488"/>
            <a:ext cx="12985433" cy="375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Air was the most common shipment mode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22484" y="2265640"/>
            <a:ext cx="12985433" cy="375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Many shipments were fulfilled from RDCs (Regional Distribution Centers)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22484" y="2723793"/>
            <a:ext cx="12985433" cy="375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small group of vendors handled the majority of deliveries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22484" y="3181945"/>
            <a:ext cx="12985433" cy="375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Monthly shipment volumes showed seasonal spikes</a:t>
            </a:r>
            <a:endParaRPr lang="en-US" sz="18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25" y="4086582"/>
            <a:ext cx="5677495" cy="323326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2745C0-A69A-C3DB-D11A-1DA59D92F6F7}"/>
              </a:ext>
            </a:extLst>
          </p:cNvPr>
          <p:cNvSpPr/>
          <p:nvPr/>
        </p:nvSpPr>
        <p:spPr>
          <a:xfrm>
            <a:off x="12862323" y="7816453"/>
            <a:ext cx="1635918" cy="317500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537090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Shipment &amp; Freight Cost Seasonal Spike</a:t>
            </a:r>
            <a:endParaRPr lang="en-US" sz="1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2" y="849987"/>
            <a:ext cx="9365694" cy="336625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62" y="4350782"/>
            <a:ext cx="9365694" cy="336625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2" y="7851577"/>
            <a:ext cx="9365694" cy="33662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748F72-ADB3-9AED-F896-DFEB9B055FFF}"/>
              </a:ext>
            </a:extLst>
          </p:cNvPr>
          <p:cNvSpPr/>
          <p:nvPr/>
        </p:nvSpPr>
        <p:spPr>
          <a:xfrm>
            <a:off x="12862323" y="7816453"/>
            <a:ext cx="1635918" cy="317500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24038"/>
            <a:ext cx="70919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Live Data Integration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8702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101959" y="2969300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Google Sheets as Database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816787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Streamlit connects directly to a live Google Sheet via API.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288702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85897" y="2969300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Entry Options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3816787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Validated web form or bulk CSV upload with success/failure feedback.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44460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101959" y="5526881"/>
            <a:ext cx="312681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02241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New records appear instantly across all analytics views.</a:t>
            </a:r>
            <a:endParaRPr lang="en-US" sz="185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6CFD277-E564-D3FB-C4A3-45BFC28597C0}"/>
              </a:ext>
            </a:extLst>
          </p:cNvPr>
          <p:cNvSpPr/>
          <p:nvPr/>
        </p:nvSpPr>
        <p:spPr>
          <a:xfrm>
            <a:off x="12862323" y="7816453"/>
            <a:ext cx="1635918" cy="317500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595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Approach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42354"/>
            <a:ext cx="3014305" cy="18629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804529"/>
            <a:ext cx="30143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AI-Powered Chatbot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652016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Interactive assistance for seamless support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233" y="2642354"/>
            <a:ext cx="3014305" cy="18629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51233" y="4804529"/>
            <a:ext cx="30143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Demand Forecasting Tool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51233" y="5652016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Accurate predictions for better planning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43" y="2642354"/>
            <a:ext cx="3014305" cy="186297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4743" y="4804529"/>
            <a:ext cx="30143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Price Prediction Tool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64743" y="5652016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Optimizing pricing strategies effectively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8252" y="2642354"/>
            <a:ext cx="3014424" cy="186297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8252" y="4804529"/>
            <a:ext cx="3014424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Shipment Mode &amp; Freight Cost Analysis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78252" y="6003965"/>
            <a:ext cx="30144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Analyzing logistics to reduce costs</a:t>
            </a:r>
            <a:endParaRPr lang="en-US" sz="185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6D83952-C60C-EF78-0DAB-7AB18E8F7C7E}"/>
              </a:ext>
            </a:extLst>
          </p:cNvPr>
          <p:cNvSpPr/>
          <p:nvPr/>
        </p:nvSpPr>
        <p:spPr>
          <a:xfrm>
            <a:off x="12862323" y="7816453"/>
            <a:ext cx="1635918" cy="317500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18241"/>
            <a:ext cx="68538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AI-Powered Chatbot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20547"/>
            <a:ext cx="2800826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Secure Credential Handling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15708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API keys stored safely with dotenv, never in source code.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420547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Embedding &amp; Retrieval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363760"/>
            <a:ext cx="280082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Sentence Transformer (all‑MiniLM‑L6‑v2) model encodes data chunks for fast, relevant search.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420547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Prompt Engineering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363760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Structured JSON and schema reminders reduce hallucinations.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420547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Streamlit UI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011811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Simple text input triggers AI analysis with instant results.</a:t>
            </a:r>
            <a:endParaRPr lang="en-US" sz="185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8B8326D-C662-E380-FF08-E016829EA82A}"/>
              </a:ext>
            </a:extLst>
          </p:cNvPr>
          <p:cNvSpPr/>
          <p:nvPr/>
        </p:nvSpPr>
        <p:spPr>
          <a:xfrm>
            <a:off x="12862323" y="7816453"/>
            <a:ext cx="1635918" cy="317500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684" y="610553"/>
            <a:ext cx="7641431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Demand Forecasting Module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684" y="2195036"/>
            <a:ext cx="1073229" cy="12878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32859" y="2409587"/>
            <a:ext cx="263021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Preparation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632859" y="2853928"/>
            <a:ext cx="6246257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Monthly resampling, outlier removal, and variance stabilization.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684" y="3482935"/>
            <a:ext cx="1073229" cy="12878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32859" y="3697486"/>
            <a:ext cx="266783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SARIMA Modeling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632859" y="4141827"/>
            <a:ext cx="6246257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Seasonal model fits annual cycles with robust back-testing.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684" y="4770834"/>
            <a:ext cx="1073229" cy="15601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32859" y="4985385"/>
            <a:ext cx="2821781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Operational Tables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632859" y="5429726"/>
            <a:ext cx="6246257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Shows top manufacturing sites, vendors, site-vendor pairs, delivery delay rate andseasonal spike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7684" y="6331029"/>
            <a:ext cx="1073229" cy="128789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32859" y="6545580"/>
            <a:ext cx="2525316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Transparency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632859" y="6989921"/>
            <a:ext cx="6246257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Debug info available for power users to verify results.</a:t>
            </a:r>
            <a:endParaRPr lang="en-US" sz="165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2BC4C67-458A-B836-C73D-3424F1F3DE40}"/>
              </a:ext>
            </a:extLst>
          </p:cNvPr>
          <p:cNvSpPr/>
          <p:nvPr/>
        </p:nvSpPr>
        <p:spPr>
          <a:xfrm>
            <a:off x="12862323" y="7816453"/>
            <a:ext cx="1635918" cy="317500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09813"/>
            <a:ext cx="79552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Price Prediction Pipeline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03383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Freight cost harmonized, numeric columns capped and filled.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612118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Time Series Setup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555331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Weekly mean prices indexed for SARIMAX modeling.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Forecasting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203383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SARIMAX model predicts 1-6 months with error metrics.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203383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Dropdowns and selectors for filtering and forecast horizon.</a:t>
            </a:r>
            <a:endParaRPr lang="en-US" sz="185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EF26BD-8F2D-FF09-06CE-11ADC03C75E3}"/>
              </a:ext>
            </a:extLst>
          </p:cNvPr>
          <p:cNvSpPr/>
          <p:nvPr/>
        </p:nvSpPr>
        <p:spPr>
          <a:xfrm>
            <a:off x="12862323" y="7816453"/>
            <a:ext cx="1635918" cy="317500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564</Words>
  <Application>Microsoft Macintosh PowerPoint</Application>
  <PresentationFormat>Custom</PresentationFormat>
  <Paragraphs>114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Cabin</vt:lpstr>
      <vt:lpstr>Arial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Prajwal Anand (Student)</cp:lastModifiedBy>
  <cp:revision>2</cp:revision>
  <dcterms:created xsi:type="dcterms:W3CDTF">2025-05-03T03:18:45Z</dcterms:created>
  <dcterms:modified xsi:type="dcterms:W3CDTF">2025-05-03T03:23:59Z</dcterms:modified>
</cp:coreProperties>
</file>